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6" r:id="rId4"/>
    <p:sldId id="268" r:id="rId5"/>
    <p:sldId id="276" r:id="rId6"/>
    <p:sldId id="269" r:id="rId7"/>
    <p:sldId id="277" r:id="rId8"/>
    <p:sldId id="273" r:id="rId9"/>
    <p:sldId id="257" r:id="rId10"/>
    <p:sldId id="270" r:id="rId11"/>
    <p:sldId id="271" r:id="rId12"/>
    <p:sldId id="275" r:id="rId13"/>
    <p:sldId id="260" r:id="rId14"/>
    <p:sldId id="261" r:id="rId15"/>
    <p:sldId id="278" r:id="rId16"/>
    <p:sldId id="274" r:id="rId1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99" autoAdjust="0"/>
  </p:normalViewPr>
  <p:slideViewPr>
    <p:cSldViewPr>
      <p:cViewPr varScale="1">
        <p:scale>
          <a:sx n="120" d="100"/>
          <a:sy n="120" d="100"/>
        </p:scale>
        <p:origin x="94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4999-E040-4EC3-B9B5-FA78F9615519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6BEB-2173-4EDB-BFC9-921E393C9B94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4999-E040-4EC3-B9B5-FA78F9615519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6BEB-2173-4EDB-BFC9-921E393C9B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4999-E040-4EC3-B9B5-FA78F9615519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6BEB-2173-4EDB-BFC9-921E393C9B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4999-E040-4EC3-B9B5-FA78F9615519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6BEB-2173-4EDB-BFC9-921E393C9B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4999-E040-4EC3-B9B5-FA78F9615519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6BEB-2173-4EDB-BFC9-921E393C9B94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4999-E040-4EC3-B9B5-FA78F9615519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6BEB-2173-4EDB-BFC9-921E393C9B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4999-E040-4EC3-B9B5-FA78F9615519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6BEB-2173-4EDB-BFC9-921E393C9B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4999-E040-4EC3-B9B5-FA78F9615519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6BEB-2173-4EDB-BFC9-921E393C9B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4999-E040-4EC3-B9B5-FA78F9615519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6BEB-2173-4EDB-BFC9-921E393C9B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4999-E040-4EC3-B9B5-FA78F9615519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6BEB-2173-4EDB-BFC9-921E393C9B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4999-E040-4EC3-B9B5-FA78F9615519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6C6BEB-2173-4EDB-BFC9-921E393C9B94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584999-E040-4EC3-B9B5-FA78F9615519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6C6BEB-2173-4EDB-BFC9-921E393C9B94}" type="slidenum">
              <a:rPr lang="de-DE" smtClean="0"/>
              <a:t>‹Nr.›</a:t>
            </a:fld>
            <a:endParaRPr lang="de-D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1340768"/>
            <a:ext cx="7851648" cy="4032448"/>
          </a:xfrm>
        </p:spPr>
        <p:txBody>
          <a:bodyPr>
            <a:noAutofit/>
          </a:bodyPr>
          <a:lstStyle/>
          <a:p>
            <a:pPr algn="ctr"/>
            <a:r>
              <a:rPr lang="de-DE" sz="80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Die Mittelschule </a:t>
            </a:r>
            <a:br>
              <a:rPr lang="de-D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de-D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als allgemein bildende Schule</a:t>
            </a:r>
            <a:br>
              <a:rPr lang="de-DE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de-DE" sz="80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7854696" cy="1440160"/>
          </a:xfrm>
        </p:spPr>
        <p:txBody>
          <a:bodyPr>
            <a:normAutofit/>
          </a:bodyPr>
          <a:lstStyle/>
          <a:p>
            <a:pPr algn="l"/>
            <a:endParaRPr lang="de-D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221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/>
          </a:bodyPr>
          <a:lstStyle/>
          <a:p>
            <a:pPr algn="ctr"/>
            <a:r>
              <a:rPr lang="de-DE" u="sng" dirty="0"/>
              <a:t>Reguläre Halbtagesschule</a:t>
            </a:r>
            <a:br>
              <a:rPr lang="de-DE" dirty="0"/>
            </a:br>
            <a:r>
              <a:rPr lang="de-DE" sz="3600" dirty="0"/>
              <a:t>z.B. </a:t>
            </a:r>
            <a:r>
              <a:rPr lang="de-DE" sz="3600" dirty="0" err="1"/>
              <a:t>Hummelsteiner</a:t>
            </a:r>
            <a:r>
              <a:rPr lang="de-DE" sz="3600" dirty="0"/>
              <a:t> Schule,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864328"/>
            <a:ext cx="8229600" cy="2796920"/>
          </a:xfrm>
        </p:spPr>
        <p:txBody>
          <a:bodyPr>
            <a:normAutofit/>
          </a:bodyPr>
          <a:lstStyle/>
          <a:p>
            <a:r>
              <a:rPr lang="de-DE" dirty="0"/>
              <a:t>Unterricht in der Regel von 8 – 13.00 Uhr</a:t>
            </a:r>
          </a:p>
          <a:p>
            <a:r>
              <a:rPr lang="de-DE" dirty="0"/>
              <a:t>In den oberen Klassen ein- bis zweimal Nachmittagsunterricht.</a:t>
            </a:r>
          </a:p>
          <a:p>
            <a:r>
              <a:rPr lang="de-DE" dirty="0"/>
              <a:t>Kein Mittagessen</a:t>
            </a:r>
          </a:p>
          <a:p>
            <a:r>
              <a:rPr lang="de-DE" dirty="0"/>
              <a:t>Evtl. Wahlunterricht oder Zusatzangebote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479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u="sng" dirty="0"/>
              <a:t>Offene Ganztagesschule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Regulärer Unterricht von 8.00 – 13.00 Uhr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Nachmittagsbetreuung kann gebucht werden, einschließlich Mittagessen und Kurse, die man ebenfalls bucht.</a:t>
            </a:r>
          </a:p>
          <a:p>
            <a:endParaRPr lang="de-DE" dirty="0"/>
          </a:p>
          <a:p>
            <a:r>
              <a:rPr lang="de-DE" dirty="0"/>
              <a:t>Kosten für Mittagessen entstehen</a:t>
            </a:r>
          </a:p>
        </p:txBody>
      </p:sp>
    </p:spTree>
    <p:extLst>
      <p:ext uri="{BB962C8B-B14F-4D97-AF65-F5344CB8AC3E}">
        <p14:creationId xmlns:p14="http://schemas.microsoft.com/office/powerpoint/2010/main" val="23158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CCDF19-54E5-4E9F-A7CE-70C35190A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/>
              <a:t>Möglichkeiten nach der 9. Klasse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F653F5-A3DB-40CE-9AA5-55CFBB242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Eintritt in das Berufsleben: </a:t>
            </a:r>
          </a:p>
          <a:p>
            <a:pPr marL="0" indent="0">
              <a:buNone/>
            </a:pPr>
            <a:r>
              <a:rPr lang="de-DE" dirty="0"/>
              <a:t>	a) Beginn einer dualen Ausbildung</a:t>
            </a:r>
          </a:p>
          <a:p>
            <a:pPr marL="0" indent="0">
              <a:buNone/>
            </a:pPr>
            <a:r>
              <a:rPr lang="de-DE" dirty="0"/>
              <a:t>	b) Besuch einer Berufsfachschule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Übertritt in V1/V2         Mittlere Reife</a:t>
            </a:r>
          </a:p>
          <a:p>
            <a:r>
              <a:rPr lang="de-DE" dirty="0"/>
              <a:t>Übertritt in die M 10        Mittlere Reife</a:t>
            </a:r>
          </a:p>
          <a:p>
            <a:r>
              <a:rPr lang="de-DE" dirty="0"/>
              <a:t>Übertritt in die Wirtschaftsschule bzw. Realschule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Pfeil: nach rechts 4">
            <a:extLst>
              <a:ext uri="{FF2B5EF4-FFF2-40B4-BE49-F238E27FC236}">
                <a16:creationId xmlns:a16="http://schemas.microsoft.com/office/drawing/2014/main" id="{B7A4E985-3A9D-48DB-9C5C-EA424C885DF5}"/>
              </a:ext>
            </a:extLst>
          </p:cNvPr>
          <p:cNvSpPr/>
          <p:nvPr/>
        </p:nvSpPr>
        <p:spPr>
          <a:xfrm flipV="1">
            <a:off x="3635896" y="4122791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0D2D60CF-0EB4-44A6-BA35-DD3A3DD4E106}"/>
              </a:ext>
            </a:extLst>
          </p:cNvPr>
          <p:cNvSpPr/>
          <p:nvPr/>
        </p:nvSpPr>
        <p:spPr>
          <a:xfrm>
            <a:off x="3851920" y="4581128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096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u="sng" dirty="0"/>
              <a:t>M 10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0070C0"/>
                </a:solidFill>
              </a:rPr>
              <a:t>In der Klasse M10 befinden sich alle Schüler, die die M9 erfolgreich abgeschlossen haben</a:t>
            </a:r>
          </a:p>
          <a:p>
            <a:pPr marL="0" indent="0" algn="ctr">
              <a:buNone/>
            </a:pPr>
            <a:r>
              <a:rPr lang="de-DE" sz="2400" b="1" dirty="0">
                <a:solidFill>
                  <a:srgbClr val="0070C0"/>
                </a:solidFill>
              </a:rPr>
              <a:t>und</a:t>
            </a:r>
          </a:p>
          <a:p>
            <a:r>
              <a:rPr lang="de-DE" sz="2400" dirty="0">
                <a:solidFill>
                  <a:srgbClr val="0070C0"/>
                </a:solidFill>
              </a:rPr>
              <a:t>Schüler, die die Regelklasse erfolgreich mit dem „</a:t>
            </a:r>
            <a:r>
              <a:rPr lang="de-DE" sz="2400" dirty="0" err="1">
                <a:solidFill>
                  <a:srgbClr val="0070C0"/>
                </a:solidFill>
              </a:rPr>
              <a:t>Quali</a:t>
            </a:r>
            <a:r>
              <a:rPr lang="de-DE" sz="2400" dirty="0">
                <a:solidFill>
                  <a:srgbClr val="0070C0"/>
                </a:solidFill>
              </a:rPr>
              <a:t>“ bis  absolviert haben  und in D, M, E mindestens 2,33 erreicht haben (ohne Aufnahmeprüfung, über 2,33 mit Prüfung). </a:t>
            </a:r>
          </a:p>
          <a:p>
            <a:endParaRPr lang="de-DE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de-DE" sz="2400" dirty="0">
              <a:solidFill>
                <a:srgbClr val="0070C0"/>
              </a:solidFill>
            </a:endParaRPr>
          </a:p>
          <a:p>
            <a:r>
              <a:rPr lang="de-DE" sz="2400" dirty="0">
                <a:solidFill>
                  <a:srgbClr val="0070C0"/>
                </a:solidFill>
              </a:rPr>
              <a:t>Hohe Wahrscheinlichkeit, den Mittleren Schulabschluss dort zu bestehen. </a:t>
            </a:r>
          </a:p>
        </p:txBody>
      </p:sp>
      <p:sp>
        <p:nvSpPr>
          <p:cNvPr id="5" name="Pfeil nach rechts 4"/>
          <p:cNvSpPr/>
          <p:nvPr/>
        </p:nvSpPr>
        <p:spPr>
          <a:xfrm rot="16200000" flipH="1" flipV="1">
            <a:off x="4499992" y="4350786"/>
            <a:ext cx="261742" cy="405758"/>
          </a:xfrm>
          <a:prstGeom prst="rightArrow">
            <a:avLst>
              <a:gd name="adj1" fmla="val 50000"/>
              <a:gd name="adj2" fmla="val 440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16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u="sng" dirty="0"/>
              <a:t>Wege unserer Schüler nach M10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Berufsausbildung im dualen System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Berufsausbildung in Fachschulen</a:t>
            </a:r>
          </a:p>
          <a:p>
            <a:endParaRPr lang="de-DE" dirty="0"/>
          </a:p>
          <a:p>
            <a:r>
              <a:rPr lang="de-DE" dirty="0"/>
              <a:t>Einstieg ins Berufsleben</a:t>
            </a:r>
          </a:p>
          <a:p>
            <a:endParaRPr lang="de-DE" dirty="0"/>
          </a:p>
          <a:p>
            <a:r>
              <a:rPr lang="de-DE" dirty="0"/>
              <a:t>FSJ, FÖJ, </a:t>
            </a:r>
            <a:r>
              <a:rPr lang="de-DE" dirty="0" err="1"/>
              <a:t>uvm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Übertritt an die FOS </a:t>
            </a:r>
          </a:p>
          <a:p>
            <a:pPr marL="0" indent="0">
              <a:buNone/>
            </a:pPr>
            <a:r>
              <a:rPr lang="de-DE" dirty="0"/>
              <a:t>     (10% - 30% )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Übertritt an ein Gymnasium</a:t>
            </a:r>
          </a:p>
          <a:p>
            <a:pPr marL="0" indent="0">
              <a:buNone/>
            </a:pPr>
            <a:r>
              <a:rPr lang="de-DE" dirty="0"/>
              <a:t>     (5% - 10% )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831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50DC48-3179-4F2E-B046-D074C9B34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600" dirty="0"/>
              <a:t>Individuelle Beratung durch die Beratungslehrerin oder Schulpsychologin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21D147-1A06-4FC8-982A-58AA5697BA2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de-DE" sz="3200" dirty="0"/>
          </a:p>
          <a:p>
            <a:r>
              <a:rPr lang="de-DE" sz="2400" dirty="0"/>
              <a:t>Kontakt: Frau</a:t>
            </a:r>
          </a:p>
          <a:p>
            <a:r>
              <a:rPr lang="de-DE" sz="2400" dirty="0"/>
              <a:t>C. Koch-Reinisch</a:t>
            </a:r>
          </a:p>
          <a:p>
            <a:r>
              <a:rPr lang="de-DE" sz="2400" dirty="0"/>
              <a:t>Beratungslehrerin</a:t>
            </a:r>
          </a:p>
          <a:p>
            <a:r>
              <a:rPr lang="de-DE" sz="2400" dirty="0"/>
              <a:t>MS Insel Schütt</a:t>
            </a:r>
          </a:p>
          <a:p>
            <a:endParaRPr lang="de-DE" sz="2400" dirty="0"/>
          </a:p>
          <a:p>
            <a:r>
              <a:rPr lang="de-DE" sz="2400" dirty="0"/>
              <a:t>Tel: 0176-455 66 754</a:t>
            </a:r>
          </a:p>
          <a:p>
            <a:r>
              <a:rPr lang="de-DE" sz="2400" dirty="0"/>
              <a:t>Die: 11.30 – 12.15 Uhr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0126729-67CA-4722-8DC5-A6DCFAC73C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 dirty="0"/>
          </a:p>
          <a:p>
            <a:r>
              <a:rPr lang="de-DE" sz="2400" dirty="0"/>
              <a:t>Frau</a:t>
            </a:r>
          </a:p>
          <a:p>
            <a:r>
              <a:rPr lang="de-DE" sz="2400" dirty="0"/>
              <a:t>Sandra </a:t>
            </a:r>
            <a:r>
              <a:rPr lang="de-DE" sz="2400" dirty="0" err="1"/>
              <a:t>Herrmannsdörfer</a:t>
            </a:r>
            <a:endParaRPr lang="de-DE" sz="2400" dirty="0"/>
          </a:p>
          <a:p>
            <a:r>
              <a:rPr lang="de-DE" sz="2400" dirty="0"/>
              <a:t>Schulpsychologin</a:t>
            </a:r>
          </a:p>
          <a:p>
            <a:r>
              <a:rPr lang="de-DE" sz="2400" dirty="0"/>
              <a:t>GS Insel Schütt</a:t>
            </a:r>
          </a:p>
          <a:p>
            <a:endParaRPr lang="de-DE" sz="2400" dirty="0"/>
          </a:p>
          <a:p>
            <a:r>
              <a:rPr lang="de-DE" sz="2400" dirty="0"/>
              <a:t>Tel: 0160 – 20 142 39</a:t>
            </a:r>
          </a:p>
          <a:p>
            <a:r>
              <a:rPr lang="de-DE" sz="2400" dirty="0"/>
              <a:t>Fr:  8.45 – 9.30 Uhr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6544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1D4DE1FB-023A-43ED-8E47-A2670B4F2749}"/>
              </a:ext>
            </a:extLst>
          </p:cNvPr>
          <p:cNvSpPr/>
          <p:nvPr/>
        </p:nvSpPr>
        <p:spPr>
          <a:xfrm>
            <a:off x="420872" y="2967335"/>
            <a:ext cx="830227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de-DE" sz="5400" b="1" dirty="0">
                <a:ln/>
                <a:solidFill>
                  <a:schemeClr val="accent3"/>
                </a:solidFill>
              </a:rPr>
              <a:t>Herzlichen Dank </a:t>
            </a:r>
          </a:p>
          <a:p>
            <a:pPr algn="ctr"/>
            <a:r>
              <a:rPr lang="de-DE" sz="5400" b="1" dirty="0">
                <a:ln/>
                <a:solidFill>
                  <a:schemeClr val="accent3"/>
                </a:solidFill>
              </a:rPr>
              <a:t>für Ihre Aufmerksamkeit</a:t>
            </a:r>
          </a:p>
        </p:txBody>
      </p:sp>
      <p:sp>
        <p:nvSpPr>
          <p:cNvPr id="3" name="Herz 2">
            <a:extLst>
              <a:ext uri="{FF2B5EF4-FFF2-40B4-BE49-F238E27FC236}">
                <a16:creationId xmlns:a16="http://schemas.microsoft.com/office/drawing/2014/main" id="{70B5D324-9BB7-466E-BBA9-4D01A50747B6}"/>
              </a:ext>
            </a:extLst>
          </p:cNvPr>
          <p:cNvSpPr/>
          <p:nvPr/>
        </p:nvSpPr>
        <p:spPr>
          <a:xfrm>
            <a:off x="3779912" y="2060848"/>
            <a:ext cx="1224136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7831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de-DE" u="sng" dirty="0"/>
              <a:t>Erziehungsziele in der Mittelschule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6984776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6034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8352927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5486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u="sng" dirty="0"/>
              <a:t>Die Mittelschule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umfasst die Jahrgangsstufen 5 – 9 im Regelzug</a:t>
            </a:r>
          </a:p>
          <a:p>
            <a:r>
              <a:rPr lang="de-DE" dirty="0"/>
              <a:t>Die Jahrgangsstufen  7 – 10 im M-Zug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sz="3200" b="1" dirty="0"/>
              <a:t>Klassenlehrerprinzip </a:t>
            </a:r>
            <a:r>
              <a:rPr lang="de-DE" sz="2400" dirty="0"/>
              <a:t>(klarer Ansprechpartner)</a:t>
            </a:r>
          </a:p>
          <a:p>
            <a:r>
              <a:rPr lang="de-DE" sz="2800" dirty="0"/>
              <a:t>theoretischer und praxisnaher Erwerb von Basiswissen</a:t>
            </a:r>
          </a:p>
          <a:p>
            <a:r>
              <a:rPr lang="de-DE" dirty="0"/>
              <a:t>Kurzer Schulweg, Freundeskreis bleibt erhalten</a:t>
            </a:r>
          </a:p>
        </p:txBody>
      </p:sp>
    </p:spTree>
    <p:extLst>
      <p:ext uri="{BB962C8B-B14F-4D97-AF65-F5344CB8AC3E}">
        <p14:creationId xmlns:p14="http://schemas.microsoft.com/office/powerpoint/2010/main" val="391705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B98531-F3BE-41FC-99C5-D99ED925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u="sng" dirty="0"/>
              <a:t>Klassenstufen 5 und 6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6787D6-BBDE-4DD1-8E71-557FF9300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/>
          <a:lstStyle/>
          <a:p>
            <a:r>
              <a:rPr lang="de-DE" dirty="0"/>
              <a:t>Klasse 5</a:t>
            </a:r>
          </a:p>
          <a:p>
            <a:pPr lvl="2"/>
            <a:r>
              <a:rPr lang="de-DE" sz="2000" dirty="0"/>
              <a:t>Wiederholung und Festigung von Basiskompetenzen</a:t>
            </a:r>
          </a:p>
          <a:p>
            <a:pPr lvl="2"/>
            <a:r>
              <a:rPr lang="de-DE" sz="2000" b="1" dirty="0"/>
              <a:t>Gelenkklasse,</a:t>
            </a:r>
            <a:r>
              <a:rPr lang="de-DE" sz="2000" dirty="0"/>
              <a:t> da auch nach der 5. Jahrgangsstufe ein Übertritt in die RS und das Gymnasium möglich ist.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Klasse 6</a:t>
            </a:r>
          </a:p>
          <a:p>
            <a:pPr lvl="2"/>
            <a:r>
              <a:rPr lang="de-DE" sz="2000" dirty="0"/>
              <a:t>Weiterer Erwerb von Basiskompetenzen</a:t>
            </a:r>
          </a:p>
          <a:p>
            <a:pPr lvl="2"/>
            <a:r>
              <a:rPr lang="de-DE" sz="2000" dirty="0"/>
              <a:t>Entscheidung, ob Regelzug oder M-Zug in der Mittelschule</a:t>
            </a:r>
            <a:r>
              <a:rPr lang="de-DE" sz="1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255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u="sng" dirty="0"/>
              <a:t>6. Jahrgangsstufe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Nach der 6. Jahrgangsstufe gliedert sich die MS in den 	Regelzug             und den      M-Zug</a:t>
            </a:r>
          </a:p>
          <a:p>
            <a:pPr marL="0" indent="0">
              <a:buNone/>
            </a:pPr>
            <a:r>
              <a:rPr lang="de-DE" dirty="0"/>
              <a:t>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514350" indent="-514350">
              <a:buAutoNum type="alphaLcParenR"/>
            </a:pPr>
            <a:endParaRPr lang="de-DE" dirty="0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DB27549-4B2A-4B96-872D-58668C729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09063"/>
              </p:ext>
            </p:extLst>
          </p:nvPr>
        </p:nvGraphicFramePr>
        <p:xfrm>
          <a:off x="1524000" y="2996952"/>
          <a:ext cx="6096000" cy="3261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37950538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691020278"/>
                    </a:ext>
                  </a:extLst>
                </a:gridCol>
              </a:tblGrid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a</a:t>
                      </a:r>
                      <a:endParaRPr lang="de-DE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 M</a:t>
                      </a:r>
                      <a:endParaRPr lang="de-DE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163936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 a</a:t>
                      </a:r>
                      <a:endParaRPr lang="de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 M</a:t>
                      </a:r>
                      <a:endParaRPr lang="de-D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41076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 a</a:t>
                      </a:r>
                      <a:endParaRPr lang="de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 M</a:t>
                      </a:r>
                      <a:endParaRPr lang="de-D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789166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Schulabschluss</a:t>
                      </a:r>
                      <a:r>
                        <a:rPr lang="en-US" sz="2800" dirty="0"/>
                        <a:t> </a:t>
                      </a:r>
                    </a:p>
                    <a:p>
                      <a:pPr algn="ctr"/>
                      <a:r>
                        <a:rPr lang="en-US" sz="2800" dirty="0"/>
                        <a:t>(“</a:t>
                      </a:r>
                      <a:r>
                        <a:rPr lang="en-US" sz="2800" dirty="0" err="1"/>
                        <a:t>Quali</a:t>
                      </a:r>
                      <a:r>
                        <a:rPr lang="en-US" sz="2800" dirty="0"/>
                        <a:t>”)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 M</a:t>
                      </a:r>
                    </a:p>
                    <a:p>
                      <a:pPr algn="ctr"/>
                      <a:r>
                        <a:rPr lang="en-US" sz="2800" dirty="0" err="1"/>
                        <a:t>Schulabschluss</a:t>
                      </a:r>
                      <a:endParaRPr lang="en-US" sz="2800" dirty="0"/>
                    </a:p>
                    <a:p>
                      <a:pPr algn="ctr"/>
                      <a:r>
                        <a:rPr lang="en-US" sz="2800" dirty="0"/>
                        <a:t>(</a:t>
                      </a:r>
                      <a:r>
                        <a:rPr lang="en-US" sz="2800" dirty="0" err="1"/>
                        <a:t>Mittlere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Reife</a:t>
                      </a:r>
                      <a:r>
                        <a:rPr lang="en-US" sz="2800" dirty="0"/>
                        <a:t>)</a:t>
                      </a:r>
                      <a:endParaRPr lang="de-D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4136"/>
                  </a:ext>
                </a:extLst>
              </a:tr>
            </a:tbl>
          </a:graphicData>
        </a:graphic>
      </p:graphicFrame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21D67A1A-79CC-44AB-8EE6-5A10F3EA2521}"/>
              </a:ext>
            </a:extLst>
          </p:cNvPr>
          <p:cNvCxnSpPr>
            <a:cxnSpLocks/>
          </p:cNvCxnSpPr>
          <p:nvPr/>
        </p:nvCxnSpPr>
        <p:spPr>
          <a:xfrm>
            <a:off x="4283968" y="3429000"/>
            <a:ext cx="792088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D2EA888B-6B1D-4F67-930D-F6C156F6B9FA}"/>
              </a:ext>
            </a:extLst>
          </p:cNvPr>
          <p:cNvCxnSpPr>
            <a:cxnSpLocks/>
          </p:cNvCxnSpPr>
          <p:nvPr/>
        </p:nvCxnSpPr>
        <p:spPr>
          <a:xfrm>
            <a:off x="4139952" y="3906278"/>
            <a:ext cx="936104" cy="674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A783683B-8525-4DA0-8767-F63379E029AF}"/>
              </a:ext>
            </a:extLst>
          </p:cNvPr>
          <p:cNvCxnSpPr>
            <a:cxnSpLocks/>
          </p:cNvCxnSpPr>
          <p:nvPr/>
        </p:nvCxnSpPr>
        <p:spPr>
          <a:xfrm>
            <a:off x="4139952" y="4581128"/>
            <a:ext cx="792088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525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6A9028EA-565D-4EC2-B51E-EE49304CA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836712"/>
            <a:ext cx="7200800" cy="525658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5DD25DED-A054-4C9A-B050-3611EBF166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800708"/>
            <a:ext cx="7200800" cy="525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213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de-DE" u="sng" dirty="0"/>
              <a:t>Lerninhalte in den Jahrgangsstufen 7 – 9 / 10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528392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Erwerb von Basiswissen in allen Lernfächern</a:t>
            </a:r>
          </a:p>
          <a:p>
            <a:r>
              <a:rPr lang="de-DE" dirty="0"/>
              <a:t>Berufliche Orientierung durch berufspraktische Fächer</a:t>
            </a:r>
          </a:p>
          <a:p>
            <a:pPr marL="514350" indent="-514350">
              <a:buAutoNum type="alphaLcParenR"/>
            </a:pPr>
            <a:r>
              <a:rPr lang="de-DE" dirty="0"/>
              <a:t>Soziales</a:t>
            </a:r>
          </a:p>
          <a:p>
            <a:pPr marL="514350" indent="-514350">
              <a:buAutoNum type="alphaLcParenR"/>
            </a:pPr>
            <a:r>
              <a:rPr lang="de-DE" dirty="0"/>
              <a:t>Wirtschaft</a:t>
            </a:r>
          </a:p>
          <a:p>
            <a:pPr marL="514350" indent="-514350">
              <a:buAutoNum type="alphaLcParenR"/>
            </a:pPr>
            <a:r>
              <a:rPr lang="de-DE" dirty="0"/>
              <a:t>Technik</a:t>
            </a:r>
          </a:p>
          <a:p>
            <a:r>
              <a:rPr lang="de-DE" dirty="0"/>
              <a:t>Berufsfindungsprozess:</a:t>
            </a:r>
          </a:p>
          <a:p>
            <a:pPr marL="0" indent="0">
              <a:buNone/>
            </a:pPr>
            <a:r>
              <a:rPr lang="de-DE" dirty="0"/>
              <a:t>	Zusammenarbeit mit Berufsberatern</a:t>
            </a:r>
          </a:p>
          <a:p>
            <a:pPr marL="0" indent="0">
              <a:buNone/>
            </a:pPr>
            <a:r>
              <a:rPr lang="de-DE" dirty="0"/>
              <a:t>	Absolvierung von Berufspraktika</a:t>
            </a:r>
          </a:p>
        </p:txBody>
      </p:sp>
    </p:spTree>
    <p:extLst>
      <p:ext uri="{BB962C8B-B14F-4D97-AF65-F5344CB8AC3E}">
        <p14:creationId xmlns:p14="http://schemas.microsoft.com/office/powerpoint/2010/main" val="304439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600" b="1" u="sng" dirty="0">
                <a:solidFill>
                  <a:srgbClr val="0070C0"/>
                </a:solidFill>
              </a:rPr>
              <a:t>Gebundene</a:t>
            </a:r>
            <a:r>
              <a:rPr lang="de-DE" sz="3600" u="sng" dirty="0">
                <a:solidFill>
                  <a:srgbClr val="0070C0"/>
                </a:solidFill>
              </a:rPr>
              <a:t> </a:t>
            </a:r>
            <a:r>
              <a:rPr lang="de-DE" sz="3600" b="1" u="sng" dirty="0">
                <a:solidFill>
                  <a:srgbClr val="0070C0"/>
                </a:solidFill>
              </a:rPr>
              <a:t>Ganztagsschule am Beispiel der Mittelschule Insel Schütt</a:t>
            </a:r>
            <a:br>
              <a:rPr lang="de-DE" sz="3600" b="1" dirty="0">
                <a:solidFill>
                  <a:srgbClr val="0070C0"/>
                </a:solidFill>
              </a:rPr>
            </a:b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73387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sz="2400" dirty="0"/>
              <a:t>Unterricht von 8.00 – 15.30 Uhr (verpflichtend)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Mittagessen in der Uni-Mensa (an anderen Schulen gibt es Catering)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Unterricht über Vor- und Nachmittag verteilt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Hausaufgaben werden hauptsächlich in der Studierzeit (SZ) erledigt (</a:t>
            </a:r>
            <a:r>
              <a:rPr lang="de-DE" sz="2400" dirty="0">
                <a:solidFill>
                  <a:schemeClr val="accent3">
                    <a:lumMod val="75000"/>
                  </a:schemeClr>
                </a:solidFill>
              </a:rPr>
              <a:t>zusätzliche 5 Unterrichtsstunden, die immer von Lehrern gehalten werden)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Freizeitangebote in der Mittagspause: </a:t>
            </a:r>
          </a:p>
          <a:p>
            <a:pPr marL="0" indent="0">
              <a:buNone/>
            </a:pPr>
            <a:r>
              <a:rPr lang="de-DE" sz="2400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de-DE" sz="2400" dirty="0" err="1"/>
              <a:t>Schülercafe</a:t>
            </a:r>
            <a:r>
              <a:rPr lang="de-DE" sz="2400" dirty="0"/>
              <a:t>, Tischtennis, </a:t>
            </a:r>
            <a:r>
              <a:rPr lang="de-DE" sz="2400" dirty="0" err="1"/>
              <a:t>Airhockey</a:t>
            </a:r>
            <a:r>
              <a:rPr lang="de-DE" sz="2400" dirty="0"/>
              <a:t>, Kicker, 	Ruheraum, 	Yoga, Schülerbibliothek mit 	Brettspielen …</a:t>
            </a:r>
          </a:p>
          <a:p>
            <a:pPr marL="0" indent="0">
              <a:buNone/>
            </a:pPr>
            <a:endParaRPr lang="de-DE" sz="2800" dirty="0"/>
          </a:p>
          <a:p>
            <a:pPr marL="514350" indent="-514350">
              <a:buFont typeface="+mj-lt"/>
              <a:buAutoNum type="arabicPeriod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77268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520</Words>
  <Application>Microsoft Office PowerPoint</Application>
  <PresentationFormat>Bildschirmpräsentation (4:3)</PresentationFormat>
  <Paragraphs>111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Calibri</vt:lpstr>
      <vt:lpstr>Constantia</vt:lpstr>
      <vt:lpstr>Wingdings 2</vt:lpstr>
      <vt:lpstr>Hyperion</vt:lpstr>
      <vt:lpstr>Die Mittelschule  als allgemein bildende Schule </vt:lpstr>
      <vt:lpstr>Erziehungsziele in der Mittelschule</vt:lpstr>
      <vt:lpstr>PowerPoint-Präsentation</vt:lpstr>
      <vt:lpstr>Die Mittelschule</vt:lpstr>
      <vt:lpstr>Klassenstufen 5 und 6</vt:lpstr>
      <vt:lpstr>6. Jahrgangsstufe</vt:lpstr>
      <vt:lpstr>PowerPoint-Präsentation</vt:lpstr>
      <vt:lpstr>Lerninhalte in den Jahrgangsstufen 7 – 9 / 10</vt:lpstr>
      <vt:lpstr>Gebundene Ganztagsschule am Beispiel der Mittelschule Insel Schütt </vt:lpstr>
      <vt:lpstr>Reguläre Halbtagesschule z.B. Hummelsteiner Schule, </vt:lpstr>
      <vt:lpstr>Offene Ganztagesschule</vt:lpstr>
      <vt:lpstr>Möglichkeiten nach der 9. Klasse</vt:lpstr>
      <vt:lpstr>M 10</vt:lpstr>
      <vt:lpstr>Wege unserer Schüler nach M10</vt:lpstr>
      <vt:lpstr>Individuelle Beratung durch die Beratungslehrerin oder Schulpsychologin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Mittelschule Insel Schütt</dc:title>
  <dc:creator>Conny</dc:creator>
  <cp:lastModifiedBy>Zweifel Andrea</cp:lastModifiedBy>
  <cp:revision>38</cp:revision>
  <dcterms:created xsi:type="dcterms:W3CDTF">2015-11-15T10:18:55Z</dcterms:created>
  <dcterms:modified xsi:type="dcterms:W3CDTF">2021-12-13T12:29:02Z</dcterms:modified>
</cp:coreProperties>
</file>